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0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0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85" autoAdjust="0"/>
    <p:restoredTop sz="94660"/>
  </p:normalViewPr>
  <p:slideViewPr>
    <p:cSldViewPr snapToGrid="0">
      <p:cViewPr varScale="1">
        <p:scale>
          <a:sx n="69" d="100"/>
          <a:sy n="69" d="100"/>
        </p:scale>
        <p:origin x="299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63204-3536-49EC-A5D1-15B16A730FBE}" type="datetimeFigureOut">
              <a:rPr lang="fr-FR" smtClean="0"/>
              <a:t>24/08/2026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7BA-095C-48DA-8227-172B1356B6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9112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63204-3536-49EC-A5D1-15B16A730FBE}" type="datetimeFigureOut">
              <a:rPr lang="fr-FR" smtClean="0"/>
              <a:t>24/08/2026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7BA-095C-48DA-8227-172B1356B6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630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63204-3536-49EC-A5D1-15B16A730FBE}" type="datetimeFigureOut">
              <a:rPr lang="fr-FR" smtClean="0"/>
              <a:t>24/08/2026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7BA-095C-48DA-8227-172B1356B6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2020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63204-3536-49EC-A5D1-15B16A730FBE}" type="datetimeFigureOut">
              <a:rPr lang="fr-FR" smtClean="0"/>
              <a:t>24/08/2026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7BA-095C-48DA-8227-172B1356B6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5156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63204-3536-49EC-A5D1-15B16A730FBE}" type="datetimeFigureOut">
              <a:rPr lang="fr-FR" smtClean="0"/>
              <a:t>24/08/2026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7BA-095C-48DA-8227-172B1356B6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698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63204-3536-49EC-A5D1-15B16A730FBE}" type="datetimeFigureOut">
              <a:rPr lang="fr-FR" smtClean="0"/>
              <a:t>24/08/2026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7BA-095C-48DA-8227-172B1356B6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5836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63204-3536-49EC-A5D1-15B16A730FBE}" type="datetimeFigureOut">
              <a:rPr lang="fr-FR" smtClean="0"/>
              <a:t>24/08/2026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7BA-095C-48DA-8227-172B1356B6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1045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63204-3536-49EC-A5D1-15B16A730FBE}" type="datetimeFigureOut">
              <a:rPr lang="fr-FR" smtClean="0"/>
              <a:t>24/08/2026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7BA-095C-48DA-8227-172B1356B6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051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63204-3536-49EC-A5D1-15B16A730FBE}" type="datetimeFigureOut">
              <a:rPr lang="fr-FR" smtClean="0"/>
              <a:t>24/08/2026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7BA-095C-48DA-8227-172B1356B6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7113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63204-3536-49EC-A5D1-15B16A730FBE}" type="datetimeFigureOut">
              <a:rPr lang="fr-FR" smtClean="0"/>
              <a:t>24/08/2026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7BA-095C-48DA-8227-172B1356B6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8436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63204-3536-49EC-A5D1-15B16A730FBE}" type="datetimeFigureOut">
              <a:rPr lang="fr-FR" smtClean="0"/>
              <a:t>24/08/2026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7BA-095C-48DA-8227-172B1356B6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6713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063204-3536-49EC-A5D1-15B16A730FBE}" type="datetimeFigureOut">
              <a:rPr lang="fr-FR" smtClean="0"/>
              <a:t>24/08/2026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767BA-095C-48DA-8227-172B1356B6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8902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64386281-9E0C-4806-BA1E-3B321E6E8C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050" y="208658"/>
            <a:ext cx="1937156" cy="99473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514A994-DA26-45F3-A508-1E735FD768D1}"/>
              </a:ext>
            </a:extLst>
          </p:cNvPr>
          <p:cNvSpPr txBox="1"/>
          <p:nvPr/>
        </p:nvSpPr>
        <p:spPr>
          <a:xfrm>
            <a:off x="263077" y="1449355"/>
            <a:ext cx="2781819" cy="8702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1300" b="1" dirty="0">
                <a:latin typeface="Segoe UI" panose="020B0502040204020203" pitchFamily="34" charset="0"/>
                <a:cs typeface="Segoe UI" panose="020B0502040204020203" pitchFamily="34" charset="0"/>
              </a:rPr>
              <a:t>Durée</a:t>
            </a:r>
            <a:r>
              <a:rPr lang="fr-FR" sz="1200" dirty="0">
                <a:latin typeface="Segoe UI" panose="020B0502040204020203" pitchFamily="34" charset="0"/>
                <a:cs typeface="Segoe UI" panose="020B0502040204020203" pitchFamily="34" charset="0"/>
              </a:rPr>
              <a:t> : 1</a:t>
            </a:r>
            <a:r>
              <a:rPr lang="fr-FR" sz="1200" i="1" dirty="0">
                <a:latin typeface="Segoe UI" panose="020B0502040204020203" pitchFamily="34" charset="0"/>
                <a:cs typeface="Segoe UI" panose="020B0502040204020203" pitchFamily="34" charset="0"/>
              </a:rPr>
              <a:t>  jour</a:t>
            </a:r>
          </a:p>
          <a:p>
            <a:pPr algn="just">
              <a:lnSpc>
                <a:spcPct val="150000"/>
              </a:lnSpc>
            </a:pPr>
            <a:r>
              <a:rPr lang="fr-FR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Horaires</a:t>
            </a:r>
            <a:r>
              <a:rPr lang="fr-FR" sz="1200" dirty="0">
                <a:latin typeface="Segoe UI" panose="020B0502040204020203" pitchFamily="34" charset="0"/>
                <a:cs typeface="Segoe UI" panose="020B0502040204020203" pitchFamily="34" charset="0"/>
              </a:rPr>
              <a:t> : </a:t>
            </a:r>
            <a:r>
              <a:rPr lang="fr-FR" sz="1200" i="1" dirty="0">
                <a:latin typeface="Segoe UI" panose="020B0502040204020203" pitchFamily="34" charset="0"/>
                <a:cs typeface="Segoe UI" panose="020B0502040204020203" pitchFamily="34" charset="0"/>
              </a:rPr>
              <a:t>selon inscription</a:t>
            </a:r>
          </a:p>
          <a:p>
            <a:pPr algn="just">
              <a:lnSpc>
                <a:spcPct val="150000"/>
              </a:lnSpc>
            </a:pPr>
            <a:r>
              <a:rPr lang="fr-FR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Tarif</a:t>
            </a:r>
            <a:r>
              <a:rPr lang="fr-FR" sz="1200" dirty="0">
                <a:latin typeface="Segoe UI" panose="020B0502040204020203" pitchFamily="34" charset="0"/>
                <a:cs typeface="Segoe UI" panose="020B0502040204020203" pitchFamily="34" charset="0"/>
              </a:rPr>
              <a:t> : </a:t>
            </a:r>
            <a:r>
              <a:rPr lang="fr-FR" sz="1200" i="1" dirty="0">
                <a:latin typeface="Segoe UI" panose="020B0502040204020203" pitchFamily="34" charset="0"/>
                <a:cs typeface="Segoe UI" panose="020B0502040204020203" pitchFamily="34" charset="0"/>
              </a:rPr>
              <a:t>Formation sur mesure, nous consulter</a:t>
            </a:r>
          </a:p>
          <a:p>
            <a:pPr algn="just">
              <a:lnSpc>
                <a:spcPct val="150000"/>
              </a:lnSpc>
            </a:pPr>
            <a:r>
              <a:rPr lang="fr-FR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Nombre de stagiaires </a:t>
            </a:r>
            <a:r>
              <a:rPr lang="fr-FR" sz="1200" dirty="0"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fr-FR" sz="1200" i="1" dirty="0">
                <a:latin typeface="Segoe UI" panose="020B0502040204020203" pitchFamily="34" charset="0"/>
                <a:cs typeface="Segoe UI" panose="020B0502040204020203" pitchFamily="34" charset="0"/>
              </a:rPr>
              <a:t>à définir</a:t>
            </a:r>
          </a:p>
          <a:p>
            <a:pPr algn="just"/>
            <a:endParaRPr lang="fr-FR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/>
            <a:r>
              <a:rPr lang="fr-FR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Objectifs</a:t>
            </a:r>
            <a:r>
              <a:rPr lang="fr-FR" sz="1200" dirty="0">
                <a:latin typeface="Segoe UI" panose="020B0502040204020203" pitchFamily="34" charset="0"/>
                <a:cs typeface="Segoe UI" panose="020B0502040204020203" pitchFamily="34" charset="0"/>
              </a:rPr>
              <a:t> : </a:t>
            </a:r>
          </a:p>
          <a:p>
            <a:pPr algn="just"/>
            <a:r>
              <a:rPr lang="fr-FR" sz="1200" i="1" dirty="0">
                <a:latin typeface="Segoe UI" panose="020B0502040204020203" pitchFamily="34" charset="0"/>
                <a:cs typeface="Segoe UI" panose="020B0502040204020203" pitchFamily="34" charset="0"/>
              </a:rPr>
              <a:t>Permettre au stagiaire à l’issue de la formation d’être capable d’adapter ses dossiers aux nouvelles fonctionnalités de la TVA en lien avec la </a:t>
            </a:r>
            <a:r>
              <a:rPr lang="fr-FR" sz="1200" i="1">
                <a:latin typeface="Segoe UI" panose="020B0502040204020203" pitchFamily="34" charset="0"/>
                <a:cs typeface="Segoe UI" panose="020B0502040204020203" pitchFamily="34" charset="0"/>
              </a:rPr>
              <a:t>Facture Electronique</a:t>
            </a:r>
            <a:endParaRPr lang="fr-FR" sz="1200" i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/>
            <a:endParaRPr lang="fr-FR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/>
            <a:r>
              <a:rPr lang="fr-FR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Public</a:t>
            </a:r>
            <a:r>
              <a:rPr lang="fr-FR" sz="1200" dirty="0">
                <a:latin typeface="Segoe UI" panose="020B0502040204020203" pitchFamily="34" charset="0"/>
                <a:cs typeface="Segoe UI" panose="020B0502040204020203" pitchFamily="34" charset="0"/>
              </a:rPr>
              <a:t> :</a:t>
            </a:r>
          </a:p>
          <a:p>
            <a:pPr algn="just"/>
            <a:r>
              <a:rPr lang="fr-FR" sz="1200" i="1" dirty="0">
                <a:latin typeface="Segoe UI" panose="020B0502040204020203" pitchFamily="34" charset="0"/>
                <a:cs typeface="Segoe UI" panose="020B0502040204020203" pitchFamily="34" charset="0"/>
              </a:rPr>
              <a:t>Utilisateur courant du produit</a:t>
            </a:r>
          </a:p>
          <a:p>
            <a:pPr algn="just"/>
            <a:endParaRPr lang="fr-FR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/>
            <a:r>
              <a:rPr lang="fr-FR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Niveau requis </a:t>
            </a:r>
            <a:r>
              <a:rPr lang="fr-FR" sz="1200" dirty="0"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</a:p>
          <a:p>
            <a:pPr algn="just"/>
            <a:r>
              <a:rPr lang="fr-FR" sz="1200" i="1" dirty="0">
                <a:latin typeface="Segoe UI" panose="020B0502040204020203" pitchFamily="34" charset="0"/>
                <a:cs typeface="Segoe UI" panose="020B0502040204020203" pitchFamily="34" charset="0"/>
              </a:rPr>
              <a:t>Bonne connaissance de Sage comptabilité</a:t>
            </a:r>
          </a:p>
          <a:p>
            <a:pPr algn="just"/>
            <a:r>
              <a:rPr lang="fr-FR" sz="1200" i="1" dirty="0">
                <a:latin typeface="Segoe UI" panose="020B0502040204020203" pitchFamily="34" charset="0"/>
                <a:cs typeface="Segoe UI" panose="020B0502040204020203" pitchFamily="34" charset="0"/>
              </a:rPr>
              <a:t>Bonne connaissance des techniques de déclaration de TVA.</a:t>
            </a:r>
          </a:p>
          <a:p>
            <a:pPr algn="just"/>
            <a:endParaRPr lang="fr-FR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/>
            <a:r>
              <a:rPr lang="fr-FR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Lieu du stage </a:t>
            </a:r>
            <a:r>
              <a:rPr lang="fr-FR" sz="1200" dirty="0">
                <a:latin typeface="Segoe UI" panose="020B0502040204020203" pitchFamily="34" charset="0"/>
                <a:cs typeface="Segoe UI" panose="020B0502040204020203" pitchFamily="34" charset="0"/>
              </a:rPr>
              <a:t>:</a:t>
            </a:r>
          </a:p>
          <a:p>
            <a:pPr algn="just"/>
            <a:r>
              <a:rPr lang="fr-FR" sz="1200" i="1" dirty="0">
                <a:latin typeface="Segoe UI" panose="020B0502040204020203" pitchFamily="34" charset="0"/>
                <a:cs typeface="Segoe UI" panose="020B0502040204020203" pitchFamily="34" charset="0"/>
              </a:rPr>
              <a:t>Site client ou téléformation</a:t>
            </a:r>
          </a:p>
          <a:p>
            <a:pPr algn="just"/>
            <a:endParaRPr lang="fr-FR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/>
            <a:r>
              <a:rPr lang="fr-FR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Moyens pédagogiques </a:t>
            </a:r>
            <a:r>
              <a:rPr lang="fr-FR" sz="1200" dirty="0">
                <a:latin typeface="Segoe UI" panose="020B0502040204020203" pitchFamily="34" charset="0"/>
                <a:cs typeface="Segoe UI" panose="020B0502040204020203" pitchFamily="34" charset="0"/>
              </a:rPr>
              <a:t>:</a:t>
            </a:r>
          </a:p>
          <a:p>
            <a:pPr algn="just"/>
            <a:r>
              <a:rPr lang="fr-FR" sz="1200" i="1" dirty="0">
                <a:latin typeface="Segoe UI" panose="020B0502040204020203" pitchFamily="34" charset="0"/>
                <a:cs typeface="Segoe UI" panose="020B0502040204020203" pitchFamily="34" charset="0"/>
              </a:rPr>
              <a:t>Mise en place de cas pratiques, explications et démonstrations sur des cas concrets par le formateur.</a:t>
            </a:r>
            <a:endParaRPr lang="fr-FR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/>
            <a:r>
              <a:rPr lang="fr-FR" sz="1200" i="1" dirty="0">
                <a:latin typeface="Segoe UI" panose="020B0502040204020203" pitchFamily="34" charset="0"/>
                <a:cs typeface="Segoe UI" panose="020B0502040204020203" pitchFamily="34" charset="0"/>
              </a:rPr>
              <a:t>Fourniture d’un support de formation et paramétrage.</a:t>
            </a:r>
            <a:endParaRPr lang="fr-FR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/>
            <a:r>
              <a:rPr lang="fr-FR" sz="1200" i="1" dirty="0">
                <a:latin typeface="Segoe UI" panose="020B0502040204020203" pitchFamily="34" charset="0"/>
                <a:cs typeface="Segoe UI" panose="020B0502040204020203" pitchFamily="34" charset="0"/>
              </a:rPr>
              <a:t>Selon les cas mise en place en réel sur le dossier du client.</a:t>
            </a:r>
            <a:endParaRPr lang="fr-FR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/>
            <a:endParaRPr lang="fr-FR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/>
            <a:r>
              <a:rPr lang="fr-FR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Modalité de suivi </a:t>
            </a:r>
            <a:r>
              <a:rPr lang="fr-FR" sz="1200" dirty="0">
                <a:latin typeface="Segoe UI" panose="020B0502040204020203" pitchFamily="34" charset="0"/>
                <a:cs typeface="Segoe UI" panose="020B0502040204020203" pitchFamily="34" charset="0"/>
              </a:rPr>
              <a:t>:</a:t>
            </a:r>
          </a:p>
          <a:p>
            <a:pPr algn="just"/>
            <a:r>
              <a:rPr lang="fr-FR" sz="1200" i="1" dirty="0">
                <a:latin typeface="Segoe UI" panose="020B0502040204020203" pitchFamily="34" charset="0"/>
                <a:cs typeface="Segoe UI" panose="020B0502040204020203" pitchFamily="34" charset="0"/>
              </a:rPr>
              <a:t>Feuille de présence.</a:t>
            </a:r>
            <a:endParaRPr lang="fr-FR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/>
            <a:r>
              <a:rPr lang="fr-FR" sz="1200" i="1" dirty="0">
                <a:latin typeface="Segoe UI" panose="020B0502040204020203" pitchFamily="34" charset="0"/>
                <a:cs typeface="Segoe UI" panose="020B0502040204020203" pitchFamily="34" charset="0"/>
              </a:rPr>
              <a:t>Evaluations sur mise en pratique et situation réelle.</a:t>
            </a:r>
            <a:endParaRPr lang="fr-FR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/>
            <a:r>
              <a:rPr lang="fr-FR" sz="1200" i="1" dirty="0">
                <a:latin typeface="Segoe UI" panose="020B0502040204020203" pitchFamily="34" charset="0"/>
                <a:cs typeface="Segoe UI" panose="020B0502040204020203" pitchFamily="34" charset="0"/>
              </a:rPr>
              <a:t>Contact avec le formateur via ADEO assistance. (pédagogique et technique)</a:t>
            </a:r>
            <a:endParaRPr lang="fr-FR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/>
            <a:endParaRPr lang="fr-FR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/>
            <a:r>
              <a:rPr lang="fr-FR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Modalités et délai d’accès</a:t>
            </a:r>
            <a:r>
              <a:rPr lang="fr-FR" sz="1200" dirty="0">
                <a:latin typeface="Segoe UI" panose="020B0502040204020203" pitchFamily="34" charset="0"/>
                <a:cs typeface="Segoe UI" panose="020B0502040204020203" pitchFamily="34" charset="0"/>
              </a:rPr>
              <a:t>:</a:t>
            </a:r>
            <a:r>
              <a:rPr lang="fr-FR" sz="1200" i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 algn="just"/>
            <a:r>
              <a:rPr lang="fr-FR" sz="1200" i="1" dirty="0">
                <a:latin typeface="Segoe UI" panose="020B0502040204020203" pitchFamily="34" charset="0"/>
                <a:cs typeface="Segoe UI" panose="020B0502040204020203" pitchFamily="34" charset="0"/>
              </a:rPr>
              <a:t>2 jours à 2 mois selon financement</a:t>
            </a:r>
          </a:p>
          <a:p>
            <a:pPr algn="just"/>
            <a:r>
              <a:rPr lang="fr-FR" sz="1200" i="1" dirty="0">
                <a:latin typeface="Segoe UI" panose="020B0502040204020203" pitchFamily="34" charset="0"/>
                <a:cs typeface="Segoe UI" panose="020B0502040204020203" pitchFamily="34" charset="0"/>
              </a:rPr>
              <a:t>Contacter le service formation</a:t>
            </a:r>
            <a:endParaRPr lang="fr-FR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CE8704E-ECAF-4C74-879D-7730305E0606}"/>
              </a:ext>
            </a:extLst>
          </p:cNvPr>
          <p:cNvSpPr txBox="1"/>
          <p:nvPr/>
        </p:nvSpPr>
        <p:spPr>
          <a:xfrm>
            <a:off x="3031874" y="341618"/>
            <a:ext cx="42000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E106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DÉROULÉ PÉDAGOGIQUE</a:t>
            </a:r>
          </a:p>
          <a:p>
            <a:pPr algn="ctr"/>
            <a:r>
              <a:rPr lang="fr-FR" sz="3200" b="1" dirty="0">
                <a:solidFill>
                  <a:srgbClr val="E106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SAGE</a:t>
            </a:r>
          </a:p>
          <a:p>
            <a:pPr algn="ctr"/>
            <a:r>
              <a:rPr lang="fr-FR" b="1" dirty="0">
                <a:solidFill>
                  <a:srgbClr val="E106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Paramètres Facturation électronique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00F7B75-2AEE-4919-8B32-8C8B345D0603}"/>
              </a:ext>
            </a:extLst>
          </p:cNvPr>
          <p:cNvSpPr txBox="1"/>
          <p:nvPr/>
        </p:nvSpPr>
        <p:spPr>
          <a:xfrm>
            <a:off x="3461157" y="2116711"/>
            <a:ext cx="3681185" cy="741741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fr-FR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1 – Inscription à la PA Sage</a:t>
            </a:r>
          </a:p>
          <a:p>
            <a:r>
              <a:rPr lang="fr-FR" sz="1400" dirty="0">
                <a:latin typeface="Segoe UI" panose="020B0502040204020203" pitchFamily="34" charset="0"/>
                <a:cs typeface="Segoe UI" panose="020B0502040204020203" pitchFamily="34" charset="0"/>
              </a:rPr>
              <a:t>   - Révision,</a:t>
            </a:r>
          </a:p>
          <a:p>
            <a:endParaRPr lang="fr-FR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FR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2 – Les fiches tiers</a:t>
            </a:r>
          </a:p>
          <a:p>
            <a:r>
              <a:rPr lang="fr-FR" sz="1400" dirty="0">
                <a:latin typeface="Segoe UI" panose="020B0502040204020203" pitchFamily="34" charset="0"/>
                <a:cs typeface="Segoe UI" panose="020B0502040204020203" pitchFamily="34" charset="0"/>
              </a:rPr>
              <a:t>    - Clients / Fournisseurs </a:t>
            </a:r>
          </a:p>
          <a:p>
            <a:r>
              <a:rPr lang="fr-FR" sz="1400" dirty="0">
                <a:latin typeface="Segoe UI" panose="020B0502040204020203" pitchFamily="34" charset="0"/>
                <a:cs typeface="Segoe UI" panose="020B0502040204020203" pitchFamily="34" charset="0"/>
              </a:rPr>
              <a:t>    </a:t>
            </a:r>
          </a:p>
          <a:p>
            <a:r>
              <a:rPr lang="fr-FR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3 – Déclaration de TVA</a:t>
            </a:r>
          </a:p>
          <a:p>
            <a:r>
              <a:rPr lang="fr-FR" sz="1400" dirty="0">
                <a:latin typeface="Segoe UI" panose="020B0502040204020203" pitchFamily="34" charset="0"/>
                <a:cs typeface="Segoe UI" panose="020B0502040204020203" pitchFamily="34" charset="0"/>
              </a:rPr>
              <a:t>    - Paramétrage et codifications (révision)</a:t>
            </a:r>
          </a:p>
          <a:p>
            <a:r>
              <a:rPr lang="fr-FR" sz="1400" dirty="0">
                <a:latin typeface="Segoe UI" panose="020B0502040204020203" pitchFamily="34" charset="0"/>
                <a:cs typeface="Segoe UI" panose="020B0502040204020203" pitchFamily="34" charset="0"/>
              </a:rPr>
              <a:t>    - Particularité du paramétrage de la</a:t>
            </a:r>
          </a:p>
          <a:p>
            <a:r>
              <a:rPr lang="fr-FR" sz="1400" dirty="0">
                <a:latin typeface="Segoe UI" panose="020B0502040204020203" pitchFamily="34" charset="0"/>
                <a:cs typeface="Segoe UI" panose="020B0502040204020203" pitchFamily="34" charset="0"/>
              </a:rPr>
              <a:t>      Tva Intracommunautaire</a:t>
            </a:r>
          </a:p>
          <a:p>
            <a:endParaRPr lang="fr-FR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FR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4 – Mise à jour</a:t>
            </a:r>
          </a:p>
          <a:p>
            <a:r>
              <a:rPr lang="fr-FR" sz="1400" dirty="0">
                <a:latin typeface="Segoe UI" panose="020B0502040204020203" pitchFamily="34" charset="0"/>
                <a:cs typeface="Segoe UI" panose="020B0502040204020203" pitchFamily="34" charset="0"/>
              </a:rPr>
              <a:t>    - Version à mettre à jour</a:t>
            </a:r>
          </a:p>
          <a:p>
            <a:r>
              <a:rPr lang="fr-FR" sz="1400" dirty="0">
                <a:latin typeface="Segoe UI" panose="020B0502040204020203" pitchFamily="34" charset="0"/>
                <a:cs typeface="Segoe UI" panose="020B0502040204020203" pitchFamily="34" charset="0"/>
              </a:rPr>
              <a:t>    - Logiciel Sage Superviseur</a:t>
            </a:r>
          </a:p>
          <a:p>
            <a:endParaRPr lang="fr-FR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FR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5 – Paramétrages</a:t>
            </a:r>
          </a:p>
          <a:p>
            <a:r>
              <a:rPr lang="fr-FR" sz="1400" dirty="0">
                <a:latin typeface="Segoe UI" panose="020B0502040204020203" pitchFamily="34" charset="0"/>
                <a:cs typeface="Segoe UI" panose="020B0502040204020203" pitchFamily="34" charset="0"/>
              </a:rPr>
              <a:t>    - Mailles</a:t>
            </a:r>
          </a:p>
          <a:p>
            <a:r>
              <a:rPr lang="fr-FR" sz="1400" dirty="0">
                <a:latin typeface="Segoe UI" panose="020B0502040204020203" pitchFamily="34" charset="0"/>
                <a:cs typeface="Segoe UI" panose="020B0502040204020203" pitchFamily="34" charset="0"/>
              </a:rPr>
              <a:t>    - Informations préalables</a:t>
            </a:r>
          </a:p>
          <a:p>
            <a:r>
              <a:rPr lang="fr-FR" sz="1400" dirty="0">
                <a:latin typeface="Segoe UI" panose="020B0502040204020203" pitchFamily="34" charset="0"/>
                <a:cs typeface="Segoe UI" panose="020B0502040204020203" pitchFamily="34" charset="0"/>
              </a:rPr>
              <a:t>    - Compte MY sage</a:t>
            </a:r>
          </a:p>
          <a:p>
            <a:r>
              <a:rPr lang="fr-FR" sz="1400" dirty="0">
                <a:latin typeface="Segoe UI" panose="020B0502040204020203" pitchFamily="34" charset="0"/>
                <a:cs typeface="Segoe UI" panose="020B0502040204020203" pitchFamily="34" charset="0"/>
              </a:rPr>
              <a:t>    - Services Sage</a:t>
            </a:r>
          </a:p>
          <a:p>
            <a:r>
              <a:rPr lang="fr-FR" sz="1400" dirty="0">
                <a:latin typeface="Segoe UI" panose="020B0502040204020203" pitchFamily="34" charset="0"/>
                <a:cs typeface="Segoe UI" panose="020B0502040204020203" pitchFamily="34" charset="0"/>
              </a:rPr>
              <a:t>    - </a:t>
            </a:r>
            <a:r>
              <a:rPr lang="fr-FR" sz="1400" dirty="0" err="1">
                <a:latin typeface="Segoe UI" panose="020B0502040204020203" pitchFamily="34" charset="0"/>
                <a:cs typeface="Segoe UI" panose="020B0502040204020203" pitchFamily="34" charset="0"/>
              </a:rPr>
              <a:t>Sdcc</a:t>
            </a:r>
            <a:endParaRPr lang="fr-FR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FR" sz="1400" dirty="0">
                <a:latin typeface="Segoe UI" panose="020B0502040204020203" pitchFamily="34" charset="0"/>
                <a:cs typeface="Segoe UI" panose="020B0502040204020203" pitchFamily="34" charset="0"/>
              </a:rPr>
              <a:t>    - Sage Network</a:t>
            </a:r>
          </a:p>
          <a:p>
            <a:r>
              <a:rPr lang="fr-FR" sz="1400" dirty="0">
                <a:latin typeface="Segoe UI" panose="020B0502040204020203" pitchFamily="34" charset="0"/>
                <a:cs typeface="Segoe UI" panose="020B0502040204020203" pitchFamily="34" charset="0"/>
              </a:rPr>
              <a:t>    - Cas particulier de validation de la</a:t>
            </a:r>
          </a:p>
          <a:p>
            <a:r>
              <a:rPr lang="fr-FR" sz="1400" dirty="0">
                <a:latin typeface="Segoe UI" panose="020B0502040204020203" pitchFamily="34" charset="0"/>
                <a:cs typeface="Segoe UI" panose="020B0502040204020203" pitchFamily="34" charset="0"/>
              </a:rPr>
              <a:t>      plateforme</a:t>
            </a:r>
          </a:p>
          <a:p>
            <a:endParaRPr lang="fr-FR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FR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6 – Sage Network (dossier d’exercice)</a:t>
            </a:r>
          </a:p>
          <a:p>
            <a:r>
              <a:rPr lang="fr-FR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    - </a:t>
            </a:r>
            <a:r>
              <a:rPr lang="fr-FR" sz="1400" dirty="0">
                <a:latin typeface="Segoe UI" panose="020B0502040204020203" pitchFamily="34" charset="0"/>
                <a:cs typeface="Segoe UI" panose="020B0502040204020203" pitchFamily="34" charset="0"/>
              </a:rPr>
              <a:t>Synchronisation</a:t>
            </a:r>
          </a:p>
          <a:p>
            <a:r>
              <a:rPr lang="fr-FR" sz="1400" dirty="0">
                <a:latin typeface="Segoe UI" panose="020B0502040204020203" pitchFamily="34" charset="0"/>
                <a:cs typeface="Segoe UI" panose="020B0502040204020203" pitchFamily="34" charset="0"/>
              </a:rPr>
              <a:t>    - Paramétrage</a:t>
            </a:r>
          </a:p>
          <a:p>
            <a:r>
              <a:rPr lang="fr-FR" sz="1400" dirty="0">
                <a:latin typeface="Segoe UI" panose="020B0502040204020203" pitchFamily="34" charset="0"/>
                <a:cs typeface="Segoe UI" panose="020B0502040204020203" pitchFamily="34" charset="0"/>
              </a:rPr>
              <a:t>     - Utilisation</a:t>
            </a:r>
          </a:p>
          <a:p>
            <a:endParaRPr lang="fr-FR" sz="140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FR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7 – Questions / Réponses</a:t>
            </a:r>
          </a:p>
          <a:p>
            <a:r>
              <a:rPr lang="fr-FR" sz="1400" dirty="0">
                <a:latin typeface="Segoe UI" panose="020B0502040204020203" pitchFamily="34" charset="0"/>
                <a:cs typeface="Segoe UI" panose="020B0502040204020203" pitchFamily="34" charset="0"/>
              </a:rPr>
              <a:t>    - Q/R</a:t>
            </a:r>
          </a:p>
          <a:p>
            <a:endParaRPr lang="fr-FR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FR" sz="1400" dirty="0"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D209D955-DC9A-4129-9316-17793C9FD564}"/>
              </a:ext>
            </a:extLst>
          </p:cNvPr>
          <p:cNvCxnSpPr/>
          <p:nvPr/>
        </p:nvCxnSpPr>
        <p:spPr>
          <a:xfrm>
            <a:off x="3253026" y="2232591"/>
            <a:ext cx="0" cy="6226629"/>
          </a:xfrm>
          <a:prstGeom prst="straightConnector1">
            <a:avLst/>
          </a:prstGeom>
          <a:ln>
            <a:solidFill>
              <a:srgbClr val="E106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1F16BB77-BE10-4346-82AF-2384A9F0A2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470" y="10140038"/>
            <a:ext cx="368117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940425" algn="l"/>
              </a:tabLst>
            </a:pPr>
            <a:r>
              <a:rPr kumimoji="0" lang="fr-FR" altLang="fr-FR" sz="1000" b="0" i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ADEO Informatique / Département Ingénierie –Formation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940425" algn="l"/>
              </a:tabLst>
            </a:pPr>
            <a:r>
              <a:rPr kumimoji="0" lang="fr-FR" altLang="fr-FR" sz="1000" b="0" i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Programme de stage Sage 100       </a:t>
            </a:r>
            <a:r>
              <a:rPr kumimoji="0" lang="fr-FR" altLang="fr-FR" sz="1000" b="0" i="0" u="none" strike="noStrike" cap="none" normalizeH="0" baseline="0" dirty="0">
                <a:ln>
                  <a:noFill/>
                </a:ln>
                <a:solidFill>
                  <a:srgbClr val="E106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Paramètres FE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47758500-F0BD-4325-B15B-D8B0CB494706}"/>
              </a:ext>
            </a:extLst>
          </p:cNvPr>
          <p:cNvGrpSpPr/>
          <p:nvPr/>
        </p:nvGrpSpPr>
        <p:grpSpPr>
          <a:xfrm>
            <a:off x="4494256" y="9991892"/>
            <a:ext cx="2792411" cy="553998"/>
            <a:chOff x="4483014" y="10047836"/>
            <a:chExt cx="2792411" cy="408601"/>
          </a:xfrm>
        </p:grpSpPr>
        <p:sp>
          <p:nvSpPr>
            <p:cNvPr id="10" name="Rectangle 2">
              <a:extLst>
                <a:ext uri="{FF2B5EF4-FFF2-40B4-BE49-F238E27FC236}">
                  <a16:creationId xmlns:a16="http://schemas.microsoft.com/office/drawing/2014/main" id="{65975006-D345-4807-B2CE-FE6129A71B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3014" y="10047836"/>
              <a:ext cx="2792411" cy="4086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9404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9404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9404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9404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9404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9404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9404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9404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59404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5940425" algn="l"/>
                </a:tabLst>
              </a:pPr>
              <a:r>
                <a:rPr kumimoji="0" lang="fr-FR" altLang="fr-FR" sz="1000" i="0" u="none" strike="noStrike" cap="none" normalizeH="0" baseline="0" dirty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Page 1/1</a:t>
              </a:r>
            </a:p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5940425" algn="l"/>
                </a:tabLst>
              </a:pPr>
              <a:r>
                <a:rPr lang="fr-FR" altLang="fr-FR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Calibri" panose="020F0502020204030204" pitchFamily="34" charset="0"/>
                </a:rPr>
                <a:t>Satisfaction clients :                       (4,98/5,00)</a:t>
              </a:r>
            </a:p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5940425" algn="l"/>
                </a:tabLst>
              </a:pPr>
              <a:r>
                <a:rPr lang="fr-FR" altLang="fr-FR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Calibri" panose="020F0502020204030204" pitchFamily="34" charset="0"/>
                </a:rPr>
                <a:t>Support Fournis :                           (4.95/5.00)  </a:t>
              </a:r>
              <a:endParaRPr kumimoji="0" lang="fr-FR" altLang="fr-FR" sz="1000" i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Calibri" panose="020F0502020204030204" pitchFamily="34" charset="0"/>
              </a:endParaRPr>
            </a:p>
          </p:txBody>
        </p:sp>
        <p:pic>
          <p:nvPicPr>
            <p:cNvPr id="2049" name="Image 1">
              <a:extLst>
                <a:ext uri="{FF2B5EF4-FFF2-40B4-BE49-F238E27FC236}">
                  <a16:creationId xmlns:a16="http://schemas.microsoft.com/office/drawing/2014/main" id="{0AD959C9-1446-4981-85E1-DF5CBCE44FF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3368" y="10299791"/>
              <a:ext cx="714375" cy="152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1" name="Image 1">
            <a:extLst>
              <a:ext uri="{FF2B5EF4-FFF2-40B4-BE49-F238E27FC236}">
                <a16:creationId xmlns:a16="http://schemas.microsoft.com/office/drawing/2014/main" id="{99A91C2F-D8F7-4917-82E9-2D31123E29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4609" y="10131366"/>
            <a:ext cx="714375" cy="218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306278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241</TotalTime>
  <Words>329</Words>
  <Application>Microsoft Office PowerPoint</Application>
  <PresentationFormat>Personnalisé</PresentationFormat>
  <Paragraphs>73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Segoe UI</vt:lpstr>
      <vt:lpstr>Segoe UI Semibold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Marine THERMET</dc:creator>
  <cp:lastModifiedBy>Jérôme BONNEMAISON</cp:lastModifiedBy>
  <cp:revision>79</cp:revision>
  <dcterms:created xsi:type="dcterms:W3CDTF">2021-11-29T14:47:45Z</dcterms:created>
  <dcterms:modified xsi:type="dcterms:W3CDTF">2026-08-24T15:26:53Z</dcterms:modified>
</cp:coreProperties>
</file>