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0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92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11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630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202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156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98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04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051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11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43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71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63204-3536-49EC-A5D1-15B16A730FBE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7BA-095C-48DA-8227-172B1356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9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4386281-9E0C-4806-BA1E-3B321E6E8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50" y="208658"/>
            <a:ext cx="1937156" cy="99473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514A994-DA26-45F3-A508-1E735FD768D1}"/>
              </a:ext>
            </a:extLst>
          </p:cNvPr>
          <p:cNvSpPr txBox="1"/>
          <p:nvPr/>
        </p:nvSpPr>
        <p:spPr>
          <a:xfrm>
            <a:off x="263077" y="1449355"/>
            <a:ext cx="2781819" cy="8333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300" b="1" dirty="0">
                <a:latin typeface="Segoe UI" panose="020B0502040204020203" pitchFamily="34" charset="0"/>
                <a:cs typeface="Segoe UI" panose="020B0502040204020203" pitchFamily="34" charset="0"/>
              </a:rPr>
              <a:t>Durée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1 à 3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 jours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Horaires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inscription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Tarif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Formation sur mesure, nous consulter</a:t>
            </a:r>
          </a:p>
          <a:p>
            <a:pPr algn="just">
              <a:lnSpc>
                <a:spcPct val="150000"/>
              </a:lnSpc>
            </a:pPr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Nombre de stagiaires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à définir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Objectifs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Permettre au stagiaire à l’issue de la formation d’être capable de paramétrer les contrats apprentis 2025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Public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 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Utilisateur courant du produit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Niveau requis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 Sage Paie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Bonne connaissance des techniques de Paie.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Lieu du stage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Site client ou téléformation</a:t>
            </a: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Moyens pédagogiques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Mise en place de cas pratiques, explications et démonstrations sur des cas concrets par le formateur.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Fourniture d’un support de formation et paramétrage.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Selon les cas mise en place en réel sur le dossier du client.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 de suivi 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Feuille de présence.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Evaluations sur mise en pratique et situation réelle.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 avec le formateur via ADEO assistance. (pédagogique et technique)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fr-FR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Modalités et délai d’accès</a:t>
            </a:r>
            <a:r>
              <a:rPr lang="fr-FR" sz="1200" dirty="0"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2 jours à 2 mois selon financement</a:t>
            </a:r>
          </a:p>
          <a:p>
            <a:pPr algn="just"/>
            <a:r>
              <a:rPr lang="fr-FR" sz="1200" i="1" dirty="0">
                <a:latin typeface="Segoe UI" panose="020B0502040204020203" pitchFamily="34" charset="0"/>
                <a:cs typeface="Segoe UI" panose="020B0502040204020203" pitchFamily="34" charset="0"/>
              </a:rPr>
              <a:t>Contacter le service formation</a:t>
            </a:r>
            <a:endParaRPr lang="fr-FR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CE8704E-ECAF-4C74-879D-7730305E0606}"/>
              </a:ext>
            </a:extLst>
          </p:cNvPr>
          <p:cNvSpPr txBox="1"/>
          <p:nvPr/>
        </p:nvSpPr>
        <p:spPr>
          <a:xfrm>
            <a:off x="3031874" y="341618"/>
            <a:ext cx="420009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DÉROULÉ PÉDAGOGIQUE</a:t>
            </a:r>
          </a:p>
          <a:p>
            <a:pPr algn="ctr"/>
            <a:r>
              <a:rPr lang="fr-FR" sz="3200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PAIE</a:t>
            </a:r>
          </a:p>
          <a:p>
            <a:pPr algn="ctr"/>
            <a:r>
              <a:rPr lang="fr-FR" b="1" dirty="0">
                <a:solidFill>
                  <a:srgbClr val="E106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Apprentis 2025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00F7B75-2AEE-4919-8B32-8C8B345D0603}"/>
              </a:ext>
            </a:extLst>
          </p:cNvPr>
          <p:cNvSpPr txBox="1"/>
          <p:nvPr/>
        </p:nvSpPr>
        <p:spPr>
          <a:xfrm>
            <a:off x="3474179" y="1671220"/>
            <a:ext cx="3681185" cy="526297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1 – Légal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Anciens contrats 79%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Nouveaux Contrat 50%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Nouvelles cotisations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- Taxe sur salaires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2 – Paramétrage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Infos libres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Constantes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Rubriques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Bulletins modèles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 - DSN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3 – Tests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r>
              <a:rPr lang="fr-FR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4 – Q/R</a:t>
            </a: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fr-FR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fr-FR" sz="1400" dirty="0">
                <a:latin typeface="Segoe UI" panose="020B0502040204020203" pitchFamily="34" charset="0"/>
                <a:cs typeface="Segoe UI" panose="020B0502040204020203" pitchFamily="34" charset="0"/>
              </a:rPr>
              <a:t> 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209D955-DC9A-4129-9316-17793C9FD564}"/>
              </a:ext>
            </a:extLst>
          </p:cNvPr>
          <p:cNvCxnSpPr/>
          <p:nvPr/>
        </p:nvCxnSpPr>
        <p:spPr>
          <a:xfrm>
            <a:off x="3253026" y="2232591"/>
            <a:ext cx="0" cy="6226629"/>
          </a:xfrm>
          <a:prstGeom prst="straightConnector1">
            <a:avLst/>
          </a:prstGeom>
          <a:ln>
            <a:solidFill>
              <a:srgbClr val="E106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1F16BB77-BE10-4346-82AF-2384A9F0A2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470" y="10140038"/>
            <a:ext cx="368117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9404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ADEO Informatique / Département Ingénierie –Formation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0425" algn="l"/>
              </a:tabLst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Programme de stage Sage 100       </a:t>
            </a: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rgbClr val="E106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APPRENTIS 2025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47758500-F0BD-4325-B15B-D8B0CB494706}"/>
              </a:ext>
            </a:extLst>
          </p:cNvPr>
          <p:cNvGrpSpPr/>
          <p:nvPr/>
        </p:nvGrpSpPr>
        <p:grpSpPr>
          <a:xfrm>
            <a:off x="4494256" y="9991892"/>
            <a:ext cx="2792411" cy="553998"/>
            <a:chOff x="4483014" y="10047836"/>
            <a:chExt cx="2792411" cy="408601"/>
          </a:xfrm>
        </p:grpSpPr>
        <p:sp>
          <p:nvSpPr>
            <p:cNvPr id="10" name="Rectangle 2">
              <a:extLst>
                <a:ext uri="{FF2B5EF4-FFF2-40B4-BE49-F238E27FC236}">
                  <a16:creationId xmlns:a16="http://schemas.microsoft.com/office/drawing/2014/main" id="{65975006-D345-4807-B2CE-FE6129A71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014" y="10047836"/>
              <a:ext cx="2792411" cy="408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940425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kumimoji="0" lang="fr-FR" altLang="fr-FR" sz="1000" i="0" u="none" strike="noStrike" cap="none" normalizeH="0" baseline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Page 1/1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Satisfaction clients :                       (4,98/5,00)</a:t>
              </a:r>
            </a:p>
            <a:p>
              <a:pPr marL="0" marR="0" lvl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940425" algn="l"/>
                </a:tabLst>
              </a:pPr>
              <a:r>
                <a:rPr lang="fr-FR" altLang="fr-FR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</a:rPr>
                <a:t>Support Fournis :                           (4.95/5.00)  </a:t>
              </a:r>
              <a:endParaRPr kumimoji="0" lang="fr-FR" altLang="fr-FR" sz="100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ea typeface="Calibri" panose="020F0502020204030204" pitchFamily="34" charset="0"/>
              </a:endParaRPr>
            </a:p>
          </p:txBody>
        </p:sp>
        <p:pic>
          <p:nvPicPr>
            <p:cNvPr id="2049" name="Image 1">
              <a:extLst>
                <a:ext uri="{FF2B5EF4-FFF2-40B4-BE49-F238E27FC236}">
                  <a16:creationId xmlns:a16="http://schemas.microsoft.com/office/drawing/2014/main" id="{0AD959C9-1446-4981-85E1-DF5CBCE44F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3368" y="10299791"/>
              <a:ext cx="71437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Image 1">
            <a:extLst>
              <a:ext uri="{FF2B5EF4-FFF2-40B4-BE49-F238E27FC236}">
                <a16:creationId xmlns:a16="http://schemas.microsoft.com/office/drawing/2014/main" id="{99A91C2F-D8F7-4917-82E9-2D31123E2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609" y="10131366"/>
            <a:ext cx="714375" cy="218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06278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</TotalTime>
  <Words>248</Words>
  <Application>Microsoft Office PowerPoint</Application>
  <PresentationFormat>Personnalisé</PresentationFormat>
  <Paragraphs>63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Semibold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Marine THERMET</dc:creator>
  <cp:lastModifiedBy>Jérôme BONNEMAISON</cp:lastModifiedBy>
  <cp:revision>79</cp:revision>
  <dcterms:created xsi:type="dcterms:W3CDTF">2021-11-29T14:47:45Z</dcterms:created>
  <dcterms:modified xsi:type="dcterms:W3CDTF">2025-04-24T13:26:55Z</dcterms:modified>
</cp:coreProperties>
</file>