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0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0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85" autoAdjust="0"/>
    <p:restoredTop sz="94660"/>
  </p:normalViewPr>
  <p:slideViewPr>
    <p:cSldViewPr snapToGrid="0">
      <p:cViewPr varScale="1">
        <p:scale>
          <a:sx n="72" d="100"/>
          <a:sy n="72" d="100"/>
        </p:scale>
        <p:origin x="292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19/12/2024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9112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19/12/2024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630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19/12/2024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20208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19/12/2024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5156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19/12/2024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9698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19/12/2024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583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19/12/2024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1045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19/12/2024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60516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19/12/2024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711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19/12/2024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8436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19/12/2024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6713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063204-3536-49EC-A5D1-15B16A730FBE}" type="datetimeFigureOut">
              <a:rPr lang="fr-FR" smtClean="0"/>
              <a:t>19/12/2024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8902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64386281-9E0C-4806-BA1E-3B321E6E8C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050" y="208658"/>
            <a:ext cx="1937156" cy="994734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E514A994-DA26-45F3-A508-1E735FD768D1}"/>
              </a:ext>
            </a:extLst>
          </p:cNvPr>
          <p:cNvSpPr txBox="1"/>
          <p:nvPr/>
        </p:nvSpPr>
        <p:spPr>
          <a:xfrm>
            <a:off x="263077" y="1449355"/>
            <a:ext cx="2781819" cy="83330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r-FR" sz="1300" b="1" dirty="0">
                <a:latin typeface="Segoe UI" panose="020B0502040204020203" pitchFamily="34" charset="0"/>
                <a:cs typeface="Segoe UI" panose="020B0502040204020203" pitchFamily="34" charset="0"/>
              </a:rPr>
              <a:t>Durée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: 1</a:t>
            </a:r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  jour</a:t>
            </a:r>
          </a:p>
          <a:p>
            <a:pPr algn="just">
              <a:lnSpc>
                <a:spcPct val="150000"/>
              </a:lnSpc>
            </a:pPr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Horaires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: </a:t>
            </a:r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selon inscription</a:t>
            </a:r>
          </a:p>
          <a:p>
            <a:pPr algn="just">
              <a:lnSpc>
                <a:spcPct val="150000"/>
              </a:lnSpc>
            </a:pPr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Tarif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: </a:t>
            </a:r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Formation sur mesure, nous consulter</a:t>
            </a:r>
          </a:p>
          <a:p>
            <a:pPr algn="just">
              <a:lnSpc>
                <a:spcPct val="150000"/>
              </a:lnSpc>
            </a:pPr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Nombre de stagiaires 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: </a:t>
            </a:r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à définir</a:t>
            </a: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Objectifs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: 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Permettre au stagiaire à l’issue de la formation d’être capable d’adapter ses dossiers aux nouvelles fonctionnalités de la mise à jour V7.10</a:t>
            </a: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Public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: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Utilisateur courant du produit</a:t>
            </a: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Niveau requis 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: 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Bonne connaissance de Sage Paie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Bonne connaissance des techniques de Paie.</a:t>
            </a: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Lieu du stage 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: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Site client ou téléformation</a:t>
            </a: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Moyens pédagogiques 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: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Mise en place de cas pratiques, explications et démonstrations sur des cas concrets par le formateur.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Fourniture d’un support de formation et paramétrage.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Selon les cas mise en place en réel sur le dossier du client.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Modalité de suivi 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: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Feuille de présence.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Evaluations sur mise en pratique et situation réelle.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Contact avec le formateur via ADEO assistance. (pédagogique et technique)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Modalités et délai d’accès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:</a:t>
            </a:r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2 jours à 2 mois selon financement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Contacter le service formation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FCE8704E-ECAF-4C74-879D-7730305E0606}"/>
              </a:ext>
            </a:extLst>
          </p:cNvPr>
          <p:cNvSpPr txBox="1"/>
          <p:nvPr/>
        </p:nvSpPr>
        <p:spPr>
          <a:xfrm>
            <a:off x="3031874" y="341618"/>
            <a:ext cx="420009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solidFill>
                  <a:srgbClr val="E1060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DÉROULÉ PÉDAGOGIQUE</a:t>
            </a:r>
          </a:p>
          <a:p>
            <a:pPr algn="ctr"/>
            <a:r>
              <a:rPr lang="fr-FR" sz="3200" b="1" dirty="0">
                <a:solidFill>
                  <a:srgbClr val="E1060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PAIE</a:t>
            </a:r>
          </a:p>
          <a:p>
            <a:pPr algn="ctr"/>
            <a:r>
              <a:rPr lang="fr-FR" b="1" dirty="0">
                <a:solidFill>
                  <a:srgbClr val="E1060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Loi Janvier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900F7B75-2AEE-4919-8B32-8C8B345D0603}"/>
              </a:ext>
            </a:extLst>
          </p:cNvPr>
          <p:cNvSpPr txBox="1"/>
          <p:nvPr/>
        </p:nvSpPr>
        <p:spPr>
          <a:xfrm>
            <a:off x="3474179" y="1671220"/>
            <a:ext cx="3681185" cy="6771084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fr-FR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1 – Fonctions de base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- Refus de CDI suite à fin de CDD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- Fonctions Diverses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- Fait Générateur</a:t>
            </a:r>
          </a:p>
          <a:p>
            <a:endParaRPr lang="fr-FR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fr-FR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2 – Bulletin de Paie 2025 (Info seule)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 - Selon temps impartit, fera partie d’une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   formation proposée ultérieurement</a:t>
            </a:r>
          </a:p>
          <a:p>
            <a:endParaRPr lang="fr-FR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fr-FR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3 – Paramétrages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- Augmentation du Smic et Incidences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- Divers Légal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- Cotisations Retraites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- Cotisation Retraite Apprentis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- Mise en place Fillon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- Mise en place Majorations Alloc et Mal</a:t>
            </a:r>
          </a:p>
          <a:p>
            <a:endParaRPr lang="fr-FR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fr-FR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4 – Q/R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</a:t>
            </a:r>
          </a:p>
          <a:p>
            <a:endParaRPr lang="fr-FR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400" dirty="0">
                <a:solidFill>
                  <a:srgbClr val="FF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* Au vu de l’actualité politique, les lois initialement prévues n’étant pas actuellement votées, il est probable qu’une formation complémentaire puisse être à mettre en place</a:t>
            </a:r>
          </a:p>
          <a:p>
            <a:endParaRPr lang="fr-FR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fr-FR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fr-FR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fr-FR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fr-FR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 </a:t>
            </a:r>
          </a:p>
        </p:txBody>
      </p:sp>
      <p:cxnSp>
        <p:nvCxnSpPr>
          <p:cNvPr id="9" name="Connecteur droit avec flèche 8">
            <a:extLst>
              <a:ext uri="{FF2B5EF4-FFF2-40B4-BE49-F238E27FC236}">
                <a16:creationId xmlns:a16="http://schemas.microsoft.com/office/drawing/2014/main" id="{D209D955-DC9A-4129-9316-17793C9FD564}"/>
              </a:ext>
            </a:extLst>
          </p:cNvPr>
          <p:cNvCxnSpPr/>
          <p:nvPr/>
        </p:nvCxnSpPr>
        <p:spPr>
          <a:xfrm>
            <a:off x="3253026" y="2232591"/>
            <a:ext cx="0" cy="6226629"/>
          </a:xfrm>
          <a:prstGeom prst="straightConnector1">
            <a:avLst/>
          </a:prstGeom>
          <a:ln>
            <a:solidFill>
              <a:srgbClr val="E106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2">
            <a:extLst>
              <a:ext uri="{FF2B5EF4-FFF2-40B4-BE49-F238E27FC236}">
                <a16:creationId xmlns:a16="http://schemas.microsoft.com/office/drawing/2014/main" id="{1F16BB77-BE10-4346-82AF-2384A9F0A2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2470" y="10140038"/>
            <a:ext cx="368117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940425" algn="l"/>
              </a:tabLst>
            </a:pPr>
            <a:r>
              <a:rPr kumimoji="0" lang="fr-FR" altLang="fr-FR" sz="1000" b="0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ADEO Informatique / Département Ingénierie –Formation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940425" algn="l"/>
              </a:tabLst>
            </a:pPr>
            <a:r>
              <a:rPr kumimoji="0" lang="fr-FR" altLang="fr-FR" sz="1000" b="0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Programme de stage Sage 100       </a:t>
            </a:r>
            <a:r>
              <a:rPr kumimoji="0" lang="fr-FR" altLang="fr-FR" sz="1000" b="0" i="0" u="none" strike="noStrike" cap="none" normalizeH="0" baseline="0" dirty="0">
                <a:ln>
                  <a:noFill/>
                </a:ln>
                <a:solidFill>
                  <a:srgbClr val="E106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Mise à jour V7.10</a:t>
            </a:r>
          </a:p>
        </p:txBody>
      </p:sp>
      <p:grpSp>
        <p:nvGrpSpPr>
          <p:cNvPr id="8" name="Groupe 7">
            <a:extLst>
              <a:ext uri="{FF2B5EF4-FFF2-40B4-BE49-F238E27FC236}">
                <a16:creationId xmlns:a16="http://schemas.microsoft.com/office/drawing/2014/main" id="{47758500-F0BD-4325-B15B-D8B0CB494706}"/>
              </a:ext>
            </a:extLst>
          </p:cNvPr>
          <p:cNvGrpSpPr/>
          <p:nvPr/>
        </p:nvGrpSpPr>
        <p:grpSpPr>
          <a:xfrm>
            <a:off x="4494256" y="9991892"/>
            <a:ext cx="2792411" cy="553998"/>
            <a:chOff x="4483014" y="10047836"/>
            <a:chExt cx="2792411" cy="408601"/>
          </a:xfrm>
        </p:grpSpPr>
        <p:sp>
          <p:nvSpPr>
            <p:cNvPr id="10" name="Rectangle 2">
              <a:extLst>
                <a:ext uri="{FF2B5EF4-FFF2-40B4-BE49-F238E27FC236}">
                  <a16:creationId xmlns:a16="http://schemas.microsoft.com/office/drawing/2014/main" id="{65975006-D345-4807-B2CE-FE6129A71B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3014" y="10047836"/>
              <a:ext cx="2792411" cy="4086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5940425" algn="l"/>
                </a:tabLst>
              </a:pPr>
              <a:r>
                <a:rPr kumimoji="0" lang="fr-FR" altLang="fr-FR" sz="1000" i="0" u="none" strike="noStrike" cap="none" normalizeH="0" baseline="0" dirty="0">
                  <a:ln>
                    <a:noFill/>
                  </a:ln>
                  <a:solidFill>
                    <a:schemeClr val="tx1">
                      <a:lumMod val="50000"/>
                      <a:lumOff val="50000"/>
                    </a:schemeClr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Page 1/1</a:t>
              </a:r>
            </a:p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5940425" algn="l"/>
                </a:tabLst>
              </a:pPr>
              <a:r>
                <a:rPr lang="fr-FR" altLang="fr-FR" sz="1000" dirty="0">
                  <a:solidFill>
                    <a:schemeClr val="tx1">
                      <a:lumMod val="50000"/>
                      <a:lumOff val="50000"/>
                    </a:schemeClr>
                  </a:solidFill>
                  <a:ea typeface="Calibri" panose="020F0502020204030204" pitchFamily="34" charset="0"/>
                </a:rPr>
                <a:t>Satisfaction clients :                       (4,98/5,00)</a:t>
              </a:r>
            </a:p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5940425" algn="l"/>
                </a:tabLst>
              </a:pPr>
              <a:r>
                <a:rPr lang="fr-FR" altLang="fr-FR" sz="1000" dirty="0">
                  <a:solidFill>
                    <a:schemeClr val="tx1">
                      <a:lumMod val="50000"/>
                      <a:lumOff val="50000"/>
                    </a:schemeClr>
                  </a:solidFill>
                  <a:ea typeface="Calibri" panose="020F0502020204030204" pitchFamily="34" charset="0"/>
                </a:rPr>
                <a:t>Support Fournis :                           (4.95/5.00)  </a:t>
              </a:r>
              <a:endParaRPr kumimoji="0" lang="fr-FR" altLang="fr-FR" sz="1000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ea typeface="Calibri" panose="020F0502020204030204" pitchFamily="34" charset="0"/>
              </a:endParaRPr>
            </a:p>
          </p:txBody>
        </p:sp>
        <p:pic>
          <p:nvPicPr>
            <p:cNvPr id="2049" name="Image 1">
              <a:extLst>
                <a:ext uri="{FF2B5EF4-FFF2-40B4-BE49-F238E27FC236}">
                  <a16:creationId xmlns:a16="http://schemas.microsoft.com/office/drawing/2014/main" id="{0AD959C9-1446-4981-85E1-DF5CBCE44FF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63368" y="10299791"/>
              <a:ext cx="714375" cy="152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11" name="Image 1">
            <a:extLst>
              <a:ext uri="{FF2B5EF4-FFF2-40B4-BE49-F238E27FC236}">
                <a16:creationId xmlns:a16="http://schemas.microsoft.com/office/drawing/2014/main" id="{99A91C2F-D8F7-4917-82E9-2D31123E29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4609" y="10131366"/>
            <a:ext cx="714375" cy="218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306278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257</TotalTime>
  <Words>318</Words>
  <Application>Microsoft Office PowerPoint</Application>
  <PresentationFormat>Personnalisé</PresentationFormat>
  <Paragraphs>66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Segoe UI</vt:lpstr>
      <vt:lpstr>Segoe UI Semibold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Marine THERMET</dc:creator>
  <cp:lastModifiedBy>Jérôme BONNEMAISON</cp:lastModifiedBy>
  <cp:revision>76</cp:revision>
  <dcterms:created xsi:type="dcterms:W3CDTF">2021-11-29T14:47:45Z</dcterms:created>
  <dcterms:modified xsi:type="dcterms:W3CDTF">2024-12-19T12:35:54Z</dcterms:modified>
</cp:coreProperties>
</file>